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20"/>
    <p:restoredTop sz="94671"/>
  </p:normalViewPr>
  <p:slideViewPr>
    <p:cSldViewPr snapToGrid="0" snapToObjects="1">
      <p:cViewPr varScale="1">
        <p:scale>
          <a:sx n="138" d="100"/>
          <a:sy n="138" d="100"/>
        </p:scale>
        <p:origin x="87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MACHINE LEARNING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49808"/>
            <a:ext cx="8046720" cy="11430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200" b="1">
                <a:solidFill>
                  <a:srgbClr val="151716"/>
                </a:solidFill>
                <a:latin typeface="PingFang SC"/>
              </a:rPr>
              <a:t>机器学习中“学习”的系统定义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61872" y="1444752"/>
            <a:ext cx="8503920" cy="5669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>
                <a:solidFill>
                  <a:srgbClr val="151716"/>
                </a:solidFill>
                <a:latin typeface="PingFang SC"/>
              </a:rPr>
              <a:t>学习不是单次输出变好，而是由任务、经验、反馈、更新与性能改进共同构成的系统性变化。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1872" y="1993392"/>
            <a:ext cx="9893808" cy="11155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261872" y="1993392"/>
            <a:ext cx="64008" cy="1115568"/>
          </a:xfrm>
          <a:prstGeom prst="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481328" y="2194560"/>
            <a:ext cx="9509760" cy="80467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0">
                <a:solidFill>
                  <a:srgbClr val="151716"/>
                </a:solidFill>
                <a:latin typeface="PingFang SC"/>
              </a:rPr>
              <a:t>在给定任务/目标、环境/经验来源、学习主体、学习载体、学习范式、反馈信号、优化/更新机制与性能改进标准的条件下，学习主体从经验中接收反馈，并通过更新学习载体，使其在目标任务上的可度量表现可靠提升。  [1][2][3]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261872" y="3429000"/>
            <a:ext cx="2176272" cy="78638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408175" y="3557016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任务 / 目标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08175" y="3886200"/>
            <a:ext cx="1883664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80" b="0">
                <a:solidFill>
                  <a:srgbClr val="646A66"/>
                </a:solidFill>
                <a:latin typeface="PingFang SC"/>
              </a:rPr>
              <a:t>规定系统要完成什么，对应任务 T。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749039" y="3429000"/>
            <a:ext cx="2176272" cy="78638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895344" y="3557016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环境 / 经验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95344" y="3886200"/>
            <a:ext cx="1883664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80" b="0">
                <a:solidFill>
                  <a:srgbClr val="646A66"/>
                </a:solidFill>
                <a:latin typeface="PingFang SC"/>
              </a:rPr>
              <a:t>数据、交互环境或真实反馈，对应经验 E。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36208" y="3429000"/>
            <a:ext cx="2176272" cy="78638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382512" y="3557016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学习主体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82512" y="3886200"/>
            <a:ext cx="1883664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80" b="0">
                <a:solidFill>
                  <a:srgbClr val="646A66"/>
                </a:solidFill>
                <a:latin typeface="PingFang SC"/>
              </a:rPr>
              <a:t>执行学习过程的程序、模型系统或智能体。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723376" y="3429000"/>
            <a:ext cx="2176272" cy="78638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869680" y="3557016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学习载体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69680" y="3886200"/>
            <a:ext cx="1883664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80" b="0">
                <a:solidFill>
                  <a:srgbClr val="646A66"/>
                </a:solidFill>
                <a:latin typeface="PingFang SC"/>
              </a:rPr>
              <a:t>模型、策略、表示、参数或知识结构。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261872" y="4453128"/>
            <a:ext cx="2176272" cy="78638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1408175" y="4581144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学习范式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08175" y="4910328"/>
            <a:ext cx="1883664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80" b="0">
                <a:solidFill>
                  <a:srgbClr val="646A66"/>
                </a:solidFill>
                <a:latin typeface="PingFang SC"/>
              </a:rPr>
              <a:t>监督、强化、迁移、在线学习等。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749039" y="4453128"/>
            <a:ext cx="2176272" cy="78638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3895344" y="4581144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反馈信号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895344" y="4910328"/>
            <a:ext cx="1883664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80" b="0">
                <a:solidFill>
                  <a:srgbClr val="646A66"/>
                </a:solidFill>
                <a:latin typeface="PingFang SC"/>
              </a:rPr>
              <a:t>标签、损失、奖励、评价或约束。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236208" y="4453128"/>
            <a:ext cx="2176272" cy="78638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382512" y="4581144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优化 / 更新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82512" y="4910328"/>
            <a:ext cx="1883664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80" b="0">
                <a:solidFill>
                  <a:srgbClr val="646A66"/>
                </a:solidFill>
                <a:latin typeface="PingFang SC"/>
              </a:rPr>
              <a:t>梯度下降、策略改进、表示学习等。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723376" y="4453128"/>
            <a:ext cx="2176272" cy="786384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8869680" y="4581144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性能标准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869680" y="4910328"/>
            <a:ext cx="1883664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80" b="0">
                <a:solidFill>
                  <a:srgbClr val="646A66"/>
                </a:solidFill>
                <a:latin typeface="PingFang SC"/>
              </a:rPr>
              <a:t>准确率、泛化、损失下降、累计奖励等。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PROPOSITION 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86384"/>
            <a:ext cx="5074920" cy="16276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1">
                <a:solidFill>
                  <a:srgbClr val="151716"/>
                </a:solidFill>
                <a:latin typeface="PingFang SC"/>
              </a:rPr>
              <a:t>学习载体：设计 agent harness 中可持久化、可更新的部分</a:t>
            </a:r>
          </a:p>
        </p:txBody>
      </p:sp>
      <p:sp>
        <p:nvSpPr>
          <p:cNvPr id="6" name="Rectangle 5"/>
          <p:cNvSpPr/>
          <p:nvPr/>
        </p:nvSpPr>
        <p:spPr>
          <a:xfrm>
            <a:off x="1261872" y="2788920"/>
            <a:ext cx="4892040" cy="11704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261872" y="2788920"/>
            <a:ext cx="64008" cy="1170432"/>
          </a:xfrm>
          <a:prstGeom prst="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481328" y="2990088"/>
            <a:ext cx="4507992" cy="8595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>
                <a:solidFill>
                  <a:srgbClr val="151716"/>
                </a:solidFill>
                <a:latin typeface="PingFang SC"/>
              </a:rPr>
              <a:t>TLM 的持续学习主要沉淀在 agent harness 的持久化结构中，而不必完全依赖模型参数更新。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261872" y="4133087"/>
            <a:ext cx="475488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261872" y="4206240"/>
            <a:ext cx="47548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state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847088" y="4133087"/>
            <a:ext cx="1078992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847088" y="4206240"/>
            <a:ext cx="1078992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workflow graph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035808" y="4133087"/>
            <a:ext cx="658368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035808" y="4206240"/>
            <a:ext cx="65836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memory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803904" y="4133087"/>
            <a:ext cx="1097280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803904" y="4206240"/>
            <a:ext cx="1097280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experience base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995160" y="932688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141464" y="1060704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D73527"/>
                </a:solidFill>
                <a:latin typeface="PingFang SC"/>
              </a:rPr>
              <a:t>多粒度记忆结构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41464" y="1389888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存储事实、案例、流程、质量标准、失败经验和任务模式。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793992" y="1115568"/>
            <a:ext cx="347472" cy="347472"/>
          </a:xfrm>
          <a:prstGeom prst="round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6793992" y="1188720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1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995160" y="1956816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7141464" y="2084832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087F79"/>
                </a:solidFill>
                <a:latin typeface="PingFang SC"/>
              </a:rPr>
              <a:t>高效检索机制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41464" y="2414016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在合适任务阶段检索到合适经验，减少噪声和错配。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93992" y="2139696"/>
            <a:ext cx="347472" cy="347472"/>
          </a:xfrm>
          <a:prstGeom prst="roundRect">
            <a:avLst/>
          </a:prstGeom>
          <a:solidFill>
            <a:srgbClr val="087F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6793992" y="2212848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2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995160" y="2980944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7141464" y="3108960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3267A8"/>
                </a:solidFill>
                <a:latin typeface="PingFang SC"/>
              </a:rPr>
              <a:t>consolidation / dream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41464" y="3438144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把碎片反馈压缩、验证、泛化为稳定经验。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793992" y="3163824"/>
            <a:ext cx="347472" cy="347472"/>
          </a:xfrm>
          <a:prstGeom prst="roundRect">
            <a:avLst/>
          </a:prstGeom>
          <a:solidFill>
            <a:srgbClr val="3267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793992" y="3236976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3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995160" y="4005072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7141464" y="4133088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B87503"/>
                </a:solidFill>
                <a:latin typeface="PingFang SC"/>
              </a:rPr>
              <a:t>meta memory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141464" y="4462272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让智能体目标导向地设计自己的记忆实现方式和更新策略。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793992" y="4187952"/>
            <a:ext cx="347472" cy="347472"/>
          </a:xfrm>
          <a:prstGeom prst="roundRect">
            <a:avLst/>
          </a:prstGeom>
          <a:solidFill>
            <a:srgbClr val="B875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6793992" y="4261104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PROPOSITION 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86384"/>
            <a:ext cx="5074920" cy="16276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1">
                <a:solidFill>
                  <a:srgbClr val="151716"/>
                </a:solidFill>
                <a:latin typeface="PingFang SC"/>
              </a:rPr>
              <a:t>学习范式：实现能力边界诊断与知识缺口定位</a:t>
            </a:r>
          </a:p>
        </p:txBody>
      </p:sp>
      <p:sp>
        <p:nvSpPr>
          <p:cNvPr id="6" name="Rectangle 5"/>
          <p:cNvSpPr/>
          <p:nvPr/>
        </p:nvSpPr>
        <p:spPr>
          <a:xfrm>
            <a:off x="1261872" y="2788920"/>
            <a:ext cx="4892040" cy="11704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261872" y="2788920"/>
            <a:ext cx="64008" cy="1170432"/>
          </a:xfrm>
          <a:prstGeom prst="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481328" y="2990088"/>
            <a:ext cx="4507992" cy="8595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>
                <a:solidFill>
                  <a:srgbClr val="151716"/>
                </a:solidFill>
                <a:latin typeface="PingFang SC"/>
              </a:rPr>
              <a:t>TLM 范式成立的前提，是智能体能够准确判断自己何时不会、为何不会、缺什么反馈。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261872" y="4133087"/>
            <a:ext cx="749808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261872" y="4206240"/>
            <a:ext cx="74980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能力边界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121408" y="4133087"/>
            <a:ext cx="749808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121408" y="4206240"/>
            <a:ext cx="74980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知识缺口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980944" y="4133087"/>
            <a:ext cx="749808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2980944" y="4206240"/>
            <a:ext cx="74980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主动求助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995160" y="932688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141464" y="1060704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D73527"/>
                </a:solidFill>
                <a:latin typeface="PingFang SC"/>
              </a:rPr>
              <a:t>识别不确定性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41464" y="1389888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发现知识不足、判断不稳、行动风险或任务结构不清。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793992" y="1115568"/>
            <a:ext cx="347472" cy="347472"/>
          </a:xfrm>
          <a:prstGeom prst="round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793992" y="1188720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1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995160" y="1956816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141464" y="2084832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087F79"/>
                </a:solidFill>
                <a:latin typeface="PingFang SC"/>
              </a:rPr>
              <a:t>定位缺口来源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41464" y="2414016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区分信息缺口、技能短板、标准缺失、工具不足或推理失败。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793992" y="2139696"/>
            <a:ext cx="347472" cy="347472"/>
          </a:xfrm>
          <a:prstGeom prst="roundRect">
            <a:avLst/>
          </a:prstGeom>
          <a:solidFill>
            <a:srgbClr val="087F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793992" y="2212848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2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995160" y="2980944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141464" y="3108960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3267A8"/>
                </a:solidFill>
                <a:latin typeface="PingFang SC"/>
              </a:rPr>
              <a:t>选择反馈资源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41464" y="3438144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调用专家反馈、工具验证、环境观察或其他学习资源。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793992" y="3163824"/>
            <a:ext cx="347472" cy="347472"/>
          </a:xfrm>
          <a:prstGeom prst="roundRect">
            <a:avLst/>
          </a:prstGeom>
          <a:solidFill>
            <a:srgbClr val="3267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793992" y="3236976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3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995160" y="4005072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7141464" y="4133088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B87503"/>
                </a:solidFill>
                <a:latin typeface="PingFang SC"/>
              </a:rPr>
              <a:t>校准自我认知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41464" y="4462272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探索 LLM steering、confidence calibration、不确定性估计与失败归因。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793992" y="4187952"/>
            <a:ext cx="347472" cy="347472"/>
          </a:xfrm>
          <a:prstGeom prst="roundRect">
            <a:avLst/>
          </a:prstGeom>
          <a:solidFill>
            <a:srgbClr val="B875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6793992" y="4261104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4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5B591E70-0E84-FBF6-22D1-1AE74EBECD8A}"/>
              </a:ext>
            </a:extLst>
          </p:cNvPr>
          <p:cNvSpPr txBox="1"/>
          <p:nvPr/>
        </p:nvSpPr>
        <p:spPr>
          <a:xfrm>
            <a:off x="1293876" y="5532582"/>
            <a:ext cx="1062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/>
              <a:t>以往的学习范式中，学习主体是被动收到的反馈，而 </a:t>
            </a:r>
            <a:r>
              <a:rPr kumimoji="1" lang="en-US" altLang="zh-CN" dirty="0"/>
              <a:t>TLM</a:t>
            </a:r>
            <a:r>
              <a:rPr kumimoji="1" lang="zh-CN" altLang="en-US" dirty="0"/>
              <a:t> 致力于主动要求反馈（类型，</a:t>
            </a:r>
            <a:r>
              <a:rPr kumimoji="1" lang="en-US" altLang="zh-CN" dirty="0"/>
              <a:t>when</a:t>
            </a:r>
            <a:r>
              <a:rPr kumimoji="1" lang="zh-CN" altLang="en-US" dirty="0"/>
              <a:t>，</a:t>
            </a:r>
            <a:r>
              <a:rPr kumimoji="1" lang="en-US" altLang="zh-CN" dirty="0"/>
              <a:t>what…</a:t>
            </a:r>
            <a:r>
              <a:rPr kumimoji="1" lang="zh-CN" altLang="en-US" dirty="0"/>
              <a:t>）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PROPOSITION 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86384"/>
            <a:ext cx="5074920" cy="16276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1">
                <a:solidFill>
                  <a:srgbClr val="151716"/>
                </a:solidFill>
                <a:latin typeface="PingFang SC"/>
              </a:rPr>
              <a:t>反馈信号：将自然语言反馈转化为稳定有效的更新信号</a:t>
            </a:r>
          </a:p>
        </p:txBody>
      </p:sp>
      <p:sp>
        <p:nvSpPr>
          <p:cNvPr id="6" name="Rectangle 5"/>
          <p:cNvSpPr/>
          <p:nvPr/>
        </p:nvSpPr>
        <p:spPr>
          <a:xfrm>
            <a:off x="1261872" y="2788920"/>
            <a:ext cx="4892040" cy="11704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261872" y="2788920"/>
            <a:ext cx="64008" cy="1170432"/>
          </a:xfrm>
          <a:prstGeom prst="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481328" y="2990088"/>
            <a:ext cx="4507992" cy="8595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>
                <a:solidFill>
                  <a:srgbClr val="151716"/>
                </a:solidFill>
                <a:latin typeface="PingFang SC"/>
              </a:rPr>
              <a:t>TLM 的反馈不仅是标量奖励或标签，也包括专家建议、过程批评、环境观察和工具验证结果。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261872" y="4133087"/>
            <a:ext cx="1115568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261872" y="4206240"/>
            <a:ext cx="111556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human feedback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487168" y="4133087"/>
            <a:ext cx="1170432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487168" y="4206240"/>
            <a:ext cx="1170432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tool verification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767327" y="4133087"/>
            <a:ext cx="749808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767327" y="4206240"/>
            <a:ext cx="74980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TextGrad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995160" y="932688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141464" y="1060704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D73527"/>
                </a:solidFill>
                <a:latin typeface="PingFang SC"/>
              </a:rPr>
              <a:t>反馈分解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41464" y="1389888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把自然语言反馈拆成事实修正、标准变化、策略建议和失败原因。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793992" y="1115568"/>
            <a:ext cx="347472" cy="347472"/>
          </a:xfrm>
          <a:prstGeom prst="round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793992" y="1188720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1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995160" y="1956816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141464" y="2084832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087F79"/>
                </a:solidFill>
                <a:latin typeface="PingFang SC"/>
              </a:rPr>
              <a:t>归因与验证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41464" y="2414016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判断反馈是否可靠、作用于哪里、是否与工具或环境证据一致。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793992" y="2139696"/>
            <a:ext cx="347472" cy="347472"/>
          </a:xfrm>
          <a:prstGeom prst="roundRect">
            <a:avLst/>
          </a:prstGeom>
          <a:solidFill>
            <a:srgbClr val="087F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793992" y="2212848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2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995160" y="2980944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141464" y="3108960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3267A8"/>
                </a:solidFill>
                <a:latin typeface="PingFang SC"/>
              </a:rPr>
              <a:t>压缩与路由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41464" y="3438144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将反馈路由到 memory、workflow、quality standard 或 self-diagnosis。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793992" y="3163824"/>
            <a:ext cx="347472" cy="347472"/>
          </a:xfrm>
          <a:prstGeom prst="roundRect">
            <a:avLst/>
          </a:prstGeom>
          <a:solidFill>
            <a:srgbClr val="3267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793992" y="3236976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3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995160" y="4005072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7141464" y="4133088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B87503"/>
                </a:solidFill>
                <a:latin typeface="PingFang SC"/>
              </a:rPr>
              <a:t>驱动更新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41464" y="4462272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基于 TextGrad 等思路研究文本形式的梯度和可操作反馈。[12]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793992" y="4187952"/>
            <a:ext cx="347472" cy="347472"/>
          </a:xfrm>
          <a:prstGeom prst="roundRect">
            <a:avLst/>
          </a:prstGeom>
          <a:solidFill>
            <a:srgbClr val="B875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6793992" y="4261104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13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PROPOSITION 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86384"/>
            <a:ext cx="5074920" cy="16276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1">
                <a:solidFill>
                  <a:srgbClr val="151716"/>
                </a:solidFill>
                <a:latin typeface="PingFang SC"/>
              </a:rPr>
              <a:t>优化/更新机制：探索 TLM 范式下的 scaling law</a:t>
            </a:r>
          </a:p>
        </p:txBody>
      </p:sp>
      <p:sp>
        <p:nvSpPr>
          <p:cNvPr id="6" name="Rectangle 5"/>
          <p:cNvSpPr/>
          <p:nvPr/>
        </p:nvSpPr>
        <p:spPr>
          <a:xfrm>
            <a:off x="1261872" y="2788920"/>
            <a:ext cx="4892040" cy="11704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261872" y="2788920"/>
            <a:ext cx="64008" cy="1170432"/>
          </a:xfrm>
          <a:prstGeom prst="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481328" y="2990088"/>
            <a:ext cx="4507992" cy="8595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>
                <a:solidFill>
                  <a:srgbClr val="151716"/>
                </a:solidFill>
                <a:latin typeface="PingFang SC"/>
              </a:rPr>
              <a:t>TLM 的能力增长不只取决于模型规模，也取决于任务规模、反馈质量、经验组织方式和 harness 更新效率。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261872" y="4133087"/>
            <a:ext cx="896112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261872" y="4206240"/>
            <a:ext cx="896112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scaling law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267712" y="4133087"/>
            <a:ext cx="713232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67712" y="4206240"/>
            <a:ext cx="713232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任务规模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090672" y="4133087"/>
            <a:ext cx="713232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090672" y="4206240"/>
            <a:ext cx="713232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反馈质量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913632" y="4133087"/>
            <a:ext cx="896112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913632" y="4206240"/>
            <a:ext cx="896112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经验复用率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995160" y="1051560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141464" y="1216151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D73527"/>
                </a:solidFill>
                <a:latin typeface="PingFang SC"/>
              </a:rPr>
              <a:t>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41464" y="1618488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任务长度：更长链条是否带来更强经验沉淀。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458200" y="1051560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604504" y="1216151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087F79"/>
                </a:solidFill>
                <a:latin typeface="PingFang SC"/>
              </a:rPr>
              <a:t>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04504" y="1618488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任务多样性：跨场景是否促进迁移。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921240" y="1051560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10067544" y="1216151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3267A8"/>
                </a:solidFill>
                <a:latin typeface="PingFang SC"/>
              </a:rPr>
              <a:t>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067544" y="1618488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反馈密度：多少反馈足以稳定更新。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995160" y="2340864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7141464" y="2505456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B87503"/>
                </a:solidFill>
                <a:latin typeface="PingFang SC"/>
              </a:rPr>
              <a:t>Q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41464" y="2907792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专家质量：高质量反馈如何放大收益。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458200" y="2340864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8604504" y="2505456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6F4BA1"/>
                </a:solidFill>
                <a:latin typeface="PingFang SC"/>
              </a:rPr>
              <a:t>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04504" y="2907792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记忆容量：容量、检索与噪声之间的平衡。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9921240" y="2340864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10067544" y="2505456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3F7F45"/>
                </a:solidFill>
                <a:latin typeface="PingFang SC"/>
              </a:rPr>
              <a:t>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067544" y="2907792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复用率：经验是否在后续任务中真实生效。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14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PROPOSITION 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86384"/>
            <a:ext cx="5074920" cy="16276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1">
                <a:solidFill>
                  <a:srgbClr val="151716"/>
                </a:solidFill>
                <a:latin typeface="PingFang SC"/>
              </a:rPr>
              <a:t>性能改进标准：建立面向持续学习的长期评估体系</a:t>
            </a:r>
          </a:p>
        </p:txBody>
      </p:sp>
      <p:sp>
        <p:nvSpPr>
          <p:cNvPr id="6" name="Rectangle 5"/>
          <p:cNvSpPr/>
          <p:nvPr/>
        </p:nvSpPr>
        <p:spPr>
          <a:xfrm>
            <a:off x="1261872" y="2788920"/>
            <a:ext cx="4892040" cy="11704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261872" y="2788920"/>
            <a:ext cx="64008" cy="1170432"/>
          </a:xfrm>
          <a:prstGeom prst="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481328" y="2990088"/>
            <a:ext cx="4507992" cy="8595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>
                <a:solidFill>
                  <a:srgbClr val="151716"/>
                </a:solidFill>
                <a:latin typeface="PingFang SC"/>
              </a:rPr>
              <a:t>TLM 的评估不能只看一次任务成败，而要看长期任务实践中认知核是否被强化、经验是否可复用、产物质量是否持续提升。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261872" y="4133087"/>
            <a:ext cx="749808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261872" y="4206240"/>
            <a:ext cx="74980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长期评估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121408" y="4133087"/>
            <a:ext cx="896112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121408" y="4206240"/>
            <a:ext cx="896112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认知核强化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127248" y="4133087"/>
            <a:ext cx="749808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127248" y="4206240"/>
            <a:ext cx="74980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经验复用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995160" y="1051560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141464" y="1216151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D73527"/>
                </a:solidFill>
                <a:latin typeface="PingFang SC"/>
              </a:rPr>
              <a:t>01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41464" y="1618488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长程任务成功率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458200" y="1051560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604504" y="1216151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D73527"/>
                </a:solidFill>
                <a:latin typeface="PingFang SC"/>
              </a:rPr>
              <a:t>02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04504" y="1618488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产物质量提升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921240" y="1051560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0067544" y="1216151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D73527"/>
                </a:solidFill>
                <a:latin typeface="PingFang SC"/>
              </a:rPr>
              <a:t>03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67544" y="1618488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知识缺口识别准确率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995160" y="2340864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141464" y="2505456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D73527"/>
                </a:solidFill>
                <a:latin typeface="PingFang SC"/>
              </a:rPr>
              <a:t>04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41464" y="2907792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反馈利用效率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458200" y="2340864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604504" y="2505456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D73527"/>
                </a:solidFill>
                <a:latin typeface="PingFang SC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04504" y="2907792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经验迁移能力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9921240" y="2340864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10067544" y="2505456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D73527"/>
                </a:solidFill>
                <a:latin typeface="PingFang SC"/>
              </a:rPr>
              <a:t>06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67544" y="2907792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记忆复用率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12280" y="4526280"/>
            <a:ext cx="4389120" cy="3657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646A66"/>
                </a:solidFill>
                <a:latin typeface="PingFang SC"/>
              </a:rPr>
              <a:t>补充指标：鲁棒性、认知水平提升幅度、持续运行稳定性。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TLM DEFINITION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13232"/>
            <a:ext cx="5349240" cy="7132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000" b="1">
                <a:solidFill>
                  <a:srgbClr val="151716"/>
                </a:solidFill>
                <a:latin typeface="PingFang SC"/>
              </a:rPr>
              <a:t>TLM：系统定义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61872" y="1627632"/>
            <a:ext cx="5212080" cy="5669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50" b="0">
                <a:solidFill>
                  <a:srgbClr val="151716"/>
                </a:solidFill>
                <a:latin typeface="PingFang SC"/>
              </a:rPr>
              <a:t>把机器学习的学习闭环，迁移到智能体执行真实长程任务的场景中。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1872" y="2139696"/>
            <a:ext cx="5257800" cy="16642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261872" y="2139696"/>
            <a:ext cx="64008" cy="1664208"/>
          </a:xfrm>
          <a:prstGeom prst="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481328" y="2340864"/>
            <a:ext cx="4873752" cy="84946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80" b="0" dirty="0">
                <a:solidFill>
                  <a:srgbClr val="151716"/>
                </a:solidFill>
                <a:latin typeface="PingFang SC"/>
              </a:rPr>
              <a:t>TLM </a:t>
            </a:r>
            <a:r>
              <a:rPr sz="1380" b="0" dirty="0" err="1">
                <a:solidFill>
                  <a:srgbClr val="151716"/>
                </a:solidFill>
                <a:latin typeface="PingFang SC"/>
              </a:rPr>
              <a:t>是运行在</a:t>
            </a:r>
            <a:r>
              <a:rPr sz="1380" dirty="0" err="1">
                <a:solidFill>
                  <a:srgbClr val="C00000"/>
                </a:solidFill>
                <a:latin typeface="PingFang SC"/>
              </a:rPr>
              <a:t>动态真实环境</a:t>
            </a:r>
            <a:r>
              <a:rPr sz="1380" b="0" dirty="0" err="1">
                <a:solidFill>
                  <a:srgbClr val="151716"/>
                </a:solidFill>
                <a:latin typeface="PingFang SC"/>
              </a:rPr>
              <a:t>中的可学习智能体系统：以</a:t>
            </a:r>
            <a:r>
              <a:rPr sz="1380" b="0" dirty="0" err="1">
                <a:solidFill>
                  <a:srgbClr val="C00000"/>
                </a:solidFill>
                <a:latin typeface="PingFang SC"/>
              </a:rPr>
              <a:t>长程任务</a:t>
            </a:r>
            <a:r>
              <a:rPr sz="1380" b="0" dirty="0" err="1">
                <a:solidFill>
                  <a:srgbClr val="151716"/>
                </a:solidFill>
                <a:latin typeface="PingFang SC"/>
              </a:rPr>
              <a:t>为牵引，诊断</a:t>
            </a:r>
            <a:r>
              <a:rPr lang="zh-CN" altLang="en-US" sz="1380" b="0" dirty="0">
                <a:solidFill>
                  <a:srgbClr val="151716"/>
                </a:solidFill>
                <a:latin typeface="PingFang SC"/>
              </a:rPr>
              <a:t>智能体</a:t>
            </a:r>
            <a:r>
              <a:rPr sz="1380" b="0" dirty="0" err="1">
                <a:solidFill>
                  <a:srgbClr val="151716"/>
                </a:solidFill>
                <a:latin typeface="PingFang SC"/>
              </a:rPr>
              <a:t>能力边界、识别知识缺口，</a:t>
            </a:r>
            <a:r>
              <a:rPr sz="1380" b="0" dirty="0" err="1">
                <a:solidFill>
                  <a:srgbClr val="C00000"/>
                </a:solidFill>
                <a:latin typeface="PingFang SC"/>
              </a:rPr>
              <a:t>主动寻求反馈</a:t>
            </a:r>
            <a:r>
              <a:rPr sz="1380" b="0" dirty="0" err="1">
                <a:solidFill>
                  <a:srgbClr val="151716"/>
                </a:solidFill>
                <a:latin typeface="PingFang SC"/>
              </a:rPr>
              <a:t>；并将反馈沉淀到</a:t>
            </a:r>
            <a:r>
              <a:rPr sz="1380" b="0" dirty="0">
                <a:solidFill>
                  <a:srgbClr val="151716"/>
                </a:solidFill>
                <a:latin typeface="PingFang SC"/>
              </a:rPr>
              <a:t> </a:t>
            </a:r>
            <a:r>
              <a:rPr sz="1380" b="0" dirty="0">
                <a:solidFill>
                  <a:srgbClr val="C00000"/>
                </a:solidFill>
                <a:latin typeface="PingFang SC"/>
              </a:rPr>
              <a:t>agent harness </a:t>
            </a:r>
            <a:r>
              <a:rPr sz="1380" b="0" dirty="0" err="1">
                <a:solidFill>
                  <a:srgbClr val="151716"/>
                </a:solidFill>
                <a:latin typeface="PingFang SC"/>
              </a:rPr>
              <a:t>中可持久化、可更新的学习载体里，</a:t>
            </a:r>
            <a:r>
              <a:rPr sz="1380" b="0" dirty="0" err="1">
                <a:solidFill>
                  <a:srgbClr val="C00000"/>
                </a:solidFill>
                <a:latin typeface="PingFang SC"/>
              </a:rPr>
              <a:t>持续强化认知核、提升认知水平</a:t>
            </a:r>
            <a:r>
              <a:rPr sz="1380" b="0" dirty="0">
                <a:solidFill>
                  <a:srgbClr val="151716"/>
                </a:solidFill>
                <a:latin typeface="PingFang SC"/>
              </a:rPr>
              <a:t>。  [1][3][11]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261872" y="4187952"/>
            <a:ext cx="786384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261872" y="4261104"/>
            <a:ext cx="786384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长程任务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157984" y="4187952"/>
            <a:ext cx="1060704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2157984" y="4261104"/>
            <a:ext cx="1060704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动态真实环境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328415" y="4187952"/>
            <a:ext cx="658368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328415" y="4261104"/>
            <a:ext cx="65836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智能体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096511" y="4187952"/>
            <a:ext cx="987552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4096511" y="4261104"/>
            <a:ext cx="987552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Agent Harness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38544" y="603504"/>
            <a:ext cx="4791455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50" b="1">
                <a:solidFill>
                  <a:srgbClr val="151716"/>
                </a:solidFill>
                <a:latin typeface="PingFang SC"/>
              </a:rPr>
              <a:t>按机器学习“学习”的维度解释 TLM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38544" y="987552"/>
            <a:ext cx="4791455" cy="41148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748272" y="1106424"/>
            <a:ext cx="950976" cy="11887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19" b="1">
                <a:solidFill>
                  <a:srgbClr val="FFFFFF"/>
                </a:solidFill>
                <a:latin typeface="PingFang SC"/>
              </a:rPr>
              <a:t>学习系统维度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863840" y="1106424"/>
            <a:ext cx="3511295" cy="11887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19" b="1">
                <a:solidFill>
                  <a:srgbClr val="FFFFFF"/>
                </a:solidFill>
                <a:latin typeface="PingFang SC"/>
              </a:rPr>
              <a:t>TLM 中的对应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638544" y="1399032"/>
            <a:ext cx="1115568" cy="493776"/>
          </a:xfrm>
          <a:prstGeom prst="rect">
            <a:avLst/>
          </a:prstGeom>
          <a:solidFill>
            <a:srgbClr val="FFFFFF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7754112" y="1399032"/>
            <a:ext cx="3675887" cy="493776"/>
          </a:xfrm>
          <a:prstGeom prst="rect">
            <a:avLst/>
          </a:prstGeom>
          <a:solidFill>
            <a:srgbClr val="FFFFFF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729983" y="1554480"/>
            <a:ext cx="950976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80" b="1">
                <a:solidFill>
                  <a:srgbClr val="D73527"/>
                </a:solidFill>
                <a:latin typeface="PingFang SC"/>
              </a:rPr>
              <a:t>任务/目标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863840" y="1490472"/>
            <a:ext cx="3474719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40" b="0">
                <a:solidFill>
                  <a:srgbClr val="646A66"/>
                </a:solidFill>
                <a:latin typeface="PingFang SC"/>
              </a:rPr>
              <a:t>长程任务；强化认知核、提升认知水平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638544" y="1892808"/>
            <a:ext cx="1115568" cy="493776"/>
          </a:xfrm>
          <a:prstGeom prst="rect">
            <a:avLst/>
          </a:prstGeom>
          <a:solidFill>
            <a:srgbClr val="F4F6F1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7754112" y="1892808"/>
            <a:ext cx="3675887" cy="493776"/>
          </a:xfrm>
          <a:prstGeom prst="rect">
            <a:avLst/>
          </a:prstGeom>
          <a:solidFill>
            <a:srgbClr val="F4F6F1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6729983" y="2048256"/>
            <a:ext cx="950976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80" b="1">
                <a:solidFill>
                  <a:srgbClr val="D73527"/>
                </a:solidFill>
                <a:latin typeface="PingFang SC"/>
              </a:rPr>
              <a:t>环境/经验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863840" y="1984248"/>
            <a:ext cx="3474719" cy="11387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40" b="0" dirty="0" err="1">
                <a:solidFill>
                  <a:srgbClr val="646A66"/>
                </a:solidFill>
                <a:latin typeface="PingFang SC"/>
              </a:rPr>
              <a:t>动态真实环境中的任务上下文、工具返回、人类</a:t>
            </a:r>
            <a:r>
              <a:rPr sz="740" b="0" dirty="0">
                <a:solidFill>
                  <a:srgbClr val="646A66"/>
                </a:solidFill>
                <a:latin typeface="PingFang SC"/>
              </a:rPr>
              <a:t>/</a:t>
            </a:r>
            <a:r>
              <a:rPr sz="740" b="0" dirty="0" err="1">
                <a:solidFill>
                  <a:srgbClr val="646A66"/>
                </a:solidFill>
                <a:latin typeface="PingFang SC"/>
              </a:rPr>
              <a:t>专家反馈</a:t>
            </a:r>
            <a:endParaRPr sz="740" b="0" dirty="0">
              <a:solidFill>
                <a:srgbClr val="646A66"/>
              </a:solidFill>
              <a:latin typeface="PingFang SC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638544" y="2386584"/>
            <a:ext cx="1115568" cy="493776"/>
          </a:xfrm>
          <a:prstGeom prst="rect">
            <a:avLst/>
          </a:prstGeom>
          <a:solidFill>
            <a:srgbClr val="FFFFFF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7754112" y="2386584"/>
            <a:ext cx="3675887" cy="493776"/>
          </a:xfrm>
          <a:prstGeom prst="rect">
            <a:avLst/>
          </a:prstGeom>
          <a:solidFill>
            <a:srgbClr val="FFFFFF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729983" y="2542032"/>
            <a:ext cx="950976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80" b="1">
                <a:solidFill>
                  <a:srgbClr val="D73527"/>
                </a:solidFill>
                <a:latin typeface="PingFang SC"/>
              </a:rPr>
              <a:t>学习主体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863840" y="2478024"/>
            <a:ext cx="3474719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40" b="0" dirty="0">
                <a:solidFill>
                  <a:srgbClr val="646A66"/>
                </a:solidFill>
                <a:latin typeface="PingFang SC"/>
              </a:rPr>
              <a:t>LLM + agent harness </a:t>
            </a:r>
            <a:r>
              <a:rPr sz="740" b="0" dirty="0" err="1">
                <a:solidFill>
                  <a:srgbClr val="646A66"/>
                </a:solidFill>
                <a:latin typeface="PingFang SC"/>
              </a:rPr>
              <a:t>构成的智能体</a:t>
            </a:r>
            <a:endParaRPr sz="740" b="0" dirty="0">
              <a:solidFill>
                <a:srgbClr val="646A66"/>
              </a:solidFill>
              <a:latin typeface="PingFang SC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638544" y="2880360"/>
            <a:ext cx="1115568" cy="493776"/>
          </a:xfrm>
          <a:prstGeom prst="rect">
            <a:avLst/>
          </a:prstGeom>
          <a:solidFill>
            <a:srgbClr val="F4F6F1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7754112" y="2880360"/>
            <a:ext cx="3675887" cy="493776"/>
          </a:xfrm>
          <a:prstGeom prst="rect">
            <a:avLst/>
          </a:prstGeom>
          <a:solidFill>
            <a:srgbClr val="F4F6F1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6729983" y="3035808"/>
            <a:ext cx="950976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80" b="1">
                <a:solidFill>
                  <a:srgbClr val="D73527"/>
                </a:solidFill>
                <a:latin typeface="PingFang SC"/>
              </a:rPr>
              <a:t>学习载体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863840" y="2971800"/>
            <a:ext cx="3474719" cy="11387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40" b="0" dirty="0">
                <a:solidFill>
                  <a:srgbClr val="646A66"/>
                </a:solidFill>
                <a:latin typeface="PingFang SC"/>
              </a:rPr>
              <a:t>harness </a:t>
            </a:r>
            <a:r>
              <a:rPr sz="740" b="0" dirty="0" err="1">
                <a:solidFill>
                  <a:srgbClr val="646A66"/>
                </a:solidFill>
                <a:latin typeface="PingFang SC"/>
              </a:rPr>
              <a:t>中可持久化</a:t>
            </a:r>
            <a:r>
              <a:rPr sz="740" b="0" dirty="0">
                <a:solidFill>
                  <a:srgbClr val="646A66"/>
                </a:solidFill>
                <a:latin typeface="PingFang SC"/>
              </a:rPr>
              <a:t>、</a:t>
            </a:r>
            <a:r>
              <a:rPr lang="zh-CN" altLang="en-US" sz="740" dirty="0">
                <a:solidFill>
                  <a:srgbClr val="646A66"/>
                </a:solidFill>
                <a:latin typeface="PingFang SC"/>
              </a:rPr>
              <a:t>例如</a:t>
            </a:r>
            <a:r>
              <a:rPr sz="740" b="0" dirty="0" err="1">
                <a:solidFill>
                  <a:srgbClr val="646A66"/>
                </a:solidFill>
                <a:latin typeface="PingFang SC"/>
              </a:rPr>
              <a:t>可更新的</a:t>
            </a:r>
            <a:r>
              <a:rPr sz="740" b="0" dirty="0">
                <a:solidFill>
                  <a:srgbClr val="646A66"/>
                </a:solidFill>
                <a:latin typeface="PingFang SC"/>
              </a:rPr>
              <a:t> state / memory / workflow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638544" y="3374136"/>
            <a:ext cx="1115568" cy="493776"/>
          </a:xfrm>
          <a:prstGeom prst="rect">
            <a:avLst/>
          </a:prstGeom>
          <a:solidFill>
            <a:srgbClr val="FFFFFF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ectangle 38"/>
          <p:cNvSpPr/>
          <p:nvPr/>
        </p:nvSpPr>
        <p:spPr>
          <a:xfrm>
            <a:off x="7754112" y="3374136"/>
            <a:ext cx="3675887" cy="493776"/>
          </a:xfrm>
          <a:prstGeom prst="rect">
            <a:avLst/>
          </a:prstGeom>
          <a:solidFill>
            <a:srgbClr val="FFFFFF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6729983" y="3529584"/>
            <a:ext cx="950976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80" b="1">
                <a:solidFill>
                  <a:srgbClr val="D73527"/>
                </a:solidFill>
                <a:latin typeface="PingFang SC"/>
              </a:rPr>
              <a:t>学习范式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863840" y="3465576"/>
            <a:ext cx="3474719" cy="11387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40" b="0" dirty="0" err="1">
                <a:solidFill>
                  <a:srgbClr val="646A66"/>
                </a:solidFill>
                <a:latin typeface="PingFang SC"/>
              </a:rPr>
              <a:t>在线主动持续学习：识别缺口、主动求反馈、沉淀经验</a:t>
            </a:r>
            <a:endParaRPr sz="740" b="0" dirty="0">
              <a:solidFill>
                <a:srgbClr val="646A66"/>
              </a:solidFill>
              <a:latin typeface="PingFang SC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638544" y="3867912"/>
            <a:ext cx="1115568" cy="493776"/>
          </a:xfrm>
          <a:prstGeom prst="rect">
            <a:avLst/>
          </a:prstGeom>
          <a:solidFill>
            <a:srgbClr val="F4F6F1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Rectangle 42"/>
          <p:cNvSpPr/>
          <p:nvPr/>
        </p:nvSpPr>
        <p:spPr>
          <a:xfrm>
            <a:off x="7754112" y="3867912"/>
            <a:ext cx="3675887" cy="493776"/>
          </a:xfrm>
          <a:prstGeom prst="rect">
            <a:avLst/>
          </a:prstGeom>
          <a:solidFill>
            <a:srgbClr val="F4F6F1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6729983" y="4023360"/>
            <a:ext cx="950976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80" b="1">
                <a:solidFill>
                  <a:srgbClr val="151716"/>
                </a:solidFill>
                <a:latin typeface="PingFang SC"/>
              </a:rPr>
              <a:t>反馈信号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863840" y="3959352"/>
            <a:ext cx="3474719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40" b="0">
                <a:solidFill>
                  <a:srgbClr val="646A66"/>
                </a:solidFill>
                <a:latin typeface="PingFang SC"/>
              </a:rPr>
              <a:t>环境反馈、人类反馈、工具验证、任务成败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638544" y="4361688"/>
            <a:ext cx="1115568" cy="493776"/>
          </a:xfrm>
          <a:prstGeom prst="rect">
            <a:avLst/>
          </a:prstGeom>
          <a:solidFill>
            <a:srgbClr val="FFFFFF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Rectangle 46"/>
          <p:cNvSpPr/>
          <p:nvPr/>
        </p:nvSpPr>
        <p:spPr>
          <a:xfrm>
            <a:off x="7754112" y="4361688"/>
            <a:ext cx="3675887" cy="493776"/>
          </a:xfrm>
          <a:prstGeom prst="rect">
            <a:avLst/>
          </a:prstGeom>
          <a:solidFill>
            <a:srgbClr val="FFFFFF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6729983" y="4517136"/>
            <a:ext cx="950976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80" b="1">
                <a:solidFill>
                  <a:srgbClr val="151716"/>
                </a:solidFill>
                <a:latin typeface="PingFang SC"/>
              </a:rPr>
              <a:t>更新机制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863840" y="4453128"/>
            <a:ext cx="3474719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40" b="0">
                <a:solidFill>
                  <a:srgbClr val="646A66"/>
                </a:solidFill>
                <a:latin typeface="PingFang SC"/>
              </a:rPr>
              <a:t>吸收、压缩、验证、泛化，更新记忆/流程/标准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638544" y="4855464"/>
            <a:ext cx="1115568" cy="493776"/>
          </a:xfrm>
          <a:prstGeom prst="rect">
            <a:avLst/>
          </a:prstGeom>
          <a:solidFill>
            <a:srgbClr val="F4F6F1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Rectangle 50"/>
          <p:cNvSpPr/>
          <p:nvPr/>
        </p:nvSpPr>
        <p:spPr>
          <a:xfrm>
            <a:off x="7754112" y="4855464"/>
            <a:ext cx="3675887" cy="493776"/>
          </a:xfrm>
          <a:prstGeom prst="rect">
            <a:avLst/>
          </a:prstGeom>
          <a:solidFill>
            <a:srgbClr val="F4F6F1"/>
          </a:solidFill>
          <a:ln w="762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6729983" y="5010912"/>
            <a:ext cx="950976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80" b="1">
                <a:solidFill>
                  <a:srgbClr val="151716"/>
                </a:solidFill>
                <a:latin typeface="PingFang SC"/>
              </a:rPr>
              <a:t>性能标准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63840" y="4946904"/>
            <a:ext cx="3474719" cy="27432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740" b="0" dirty="0" err="1">
                <a:solidFill>
                  <a:srgbClr val="646A66"/>
                </a:solidFill>
                <a:latin typeface="PingFang SC"/>
              </a:rPr>
              <a:t>更可靠完成长程任务，形成更高认知水平</a:t>
            </a:r>
            <a:endParaRPr sz="740" b="0" dirty="0">
              <a:solidFill>
                <a:srgbClr val="646A66"/>
              </a:solidFill>
              <a:latin typeface="PingFang S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COGNITIVE CORE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13232"/>
            <a:ext cx="8686800" cy="7498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700" b="1">
                <a:solidFill>
                  <a:srgbClr val="151716"/>
                </a:solidFill>
                <a:latin typeface="PingFang SC"/>
              </a:rPr>
              <a:t>认知核与认知水平：从人的认知到智能体认知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61872" y="1444752"/>
            <a:ext cx="8869680" cy="5669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60" b="0">
                <a:solidFill>
                  <a:srgbClr val="151716"/>
                </a:solidFill>
                <a:latin typeface="PingFang SC"/>
              </a:rPr>
              <a:t>“认知核”很抽象，可以先从人的认知理解：认知是获取、表征、理解、加工和运用信息的过程。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261872" y="2029968"/>
            <a:ext cx="283464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408175" y="2157984"/>
            <a:ext cx="2542032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 dirty="0" err="1">
                <a:solidFill>
                  <a:srgbClr val="087F79"/>
                </a:solidFill>
                <a:latin typeface="PingFang SC"/>
              </a:rPr>
              <a:t>人的认知</a:t>
            </a:r>
            <a:endParaRPr sz="1500" b="1" dirty="0">
              <a:solidFill>
                <a:srgbClr val="087F79"/>
              </a:solidFill>
              <a:latin typeface="PingFang SC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8175" y="2487168"/>
            <a:ext cx="2542032" cy="5852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20" b="0" dirty="0" err="1">
                <a:solidFill>
                  <a:srgbClr val="646A66"/>
                </a:solidFill>
                <a:latin typeface="PingFang SC"/>
              </a:rPr>
              <a:t>包括感知、记忆、理解、判断、问题解决等活动；本质是对信息的接收、组织、加工与使用</a:t>
            </a:r>
            <a:r>
              <a:rPr sz="1120" b="0" dirty="0">
                <a:solidFill>
                  <a:srgbClr val="646A66"/>
                </a:solidFill>
                <a:latin typeface="PingFang SC"/>
              </a:rPr>
              <a:t>。 [7][8]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617720" y="2029968"/>
            <a:ext cx="2834640" cy="1115568"/>
          </a:xfrm>
          <a:prstGeom prst="roundRect">
            <a:avLst/>
          </a:prstGeom>
          <a:solidFill>
            <a:srgbClr val="ECF7F6"/>
          </a:solidFill>
          <a:ln w="1270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764024" y="2157984"/>
            <a:ext cx="2542032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087F79"/>
                </a:solidFill>
                <a:latin typeface="PingFang SC"/>
              </a:rPr>
              <a:t>智能体的认知核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64024" y="2487168"/>
            <a:ext cx="2542032" cy="5852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20" b="0">
                <a:solidFill>
                  <a:srgbClr val="646A66"/>
                </a:solidFill>
                <a:latin typeface="PingFang SC"/>
              </a:rPr>
              <a:t>对应智能体组织、调度和更新认知资源的核心机制，而不是某一条知识或某一个工具。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973568" y="2029968"/>
            <a:ext cx="2834640" cy="1115568"/>
          </a:xfrm>
          <a:prstGeom prst="roundRect">
            <a:avLst/>
          </a:prstGeom>
          <a:solidFill>
            <a:srgbClr val="FFF0EE"/>
          </a:solidFill>
          <a:ln w="1270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8119872" y="2157984"/>
            <a:ext cx="2542032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D73527"/>
                </a:solidFill>
                <a:latin typeface="PingFang SC"/>
              </a:rPr>
              <a:t>强化认知核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19872" y="2487168"/>
            <a:ext cx="2542032" cy="5852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20" b="0">
                <a:solidFill>
                  <a:srgbClr val="646A66"/>
                </a:solidFill>
                <a:latin typeface="PingFang SC"/>
              </a:rPr>
              <a:t>就是让智能体更会组织、调度和更新可调用资源，从而表现出更高认知水平。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42816" y="2450592"/>
            <a:ext cx="219456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D73527"/>
                </a:solidFill>
                <a:latin typeface="PingFang SC"/>
              </a:rPr>
              <a:t>→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98664" y="2450592"/>
            <a:ext cx="219456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D73527"/>
                </a:solidFill>
                <a:latin typeface="PingFang SC"/>
              </a:rPr>
              <a:t>→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261872" y="3657600"/>
            <a:ext cx="5257800" cy="10241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1261872" y="3657600"/>
            <a:ext cx="64008" cy="1024128"/>
          </a:xfrm>
          <a:prstGeom prst="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481328" y="3858768"/>
            <a:ext cx="4873752" cy="7132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350" b="0">
                <a:solidFill>
                  <a:srgbClr val="151716"/>
                </a:solidFill>
                <a:latin typeface="PingFang SC"/>
              </a:rPr>
              <a:t>在 TLM 中，强化认知核并不是简单增加知识条目，而是提升智能体在具体任务中理解问题、调度资源、形成判断和吸收反馈的能力。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0" y="3703320"/>
            <a:ext cx="4023360" cy="2560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151716"/>
                </a:solidFill>
                <a:latin typeface="PingFang SC"/>
              </a:rPr>
              <a:t>认知水平的可见表现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858000" y="4160520"/>
            <a:ext cx="786384" cy="310896"/>
          </a:xfrm>
          <a:prstGeom prst="roundRect">
            <a:avLst/>
          </a:prstGeom>
          <a:solidFill>
            <a:srgbClr val="087F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858000" y="4233672"/>
            <a:ext cx="786384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FFFFFF"/>
                </a:solidFill>
                <a:latin typeface="PingFang SC"/>
              </a:rPr>
              <a:t>识记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80960" y="4233672"/>
            <a:ext cx="182880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>
                <a:solidFill>
                  <a:srgbClr val="646A66"/>
                </a:solidFill>
                <a:latin typeface="PingFang SC"/>
              </a:rPr>
              <a:t>→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028431" y="4160520"/>
            <a:ext cx="786384" cy="310896"/>
          </a:xfrm>
          <a:prstGeom prst="roundRect">
            <a:avLst/>
          </a:prstGeom>
          <a:solidFill>
            <a:srgbClr val="3F7F4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8028431" y="4233672"/>
            <a:ext cx="786384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FFFFFF"/>
                </a:solidFill>
                <a:latin typeface="PingFang SC"/>
              </a:rPr>
              <a:t>理解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851392" y="4233672"/>
            <a:ext cx="182880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>
                <a:solidFill>
                  <a:srgbClr val="646A66"/>
                </a:solidFill>
                <a:latin typeface="PingFang SC"/>
              </a:rPr>
              <a:t>→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9198864" y="4160520"/>
            <a:ext cx="786384" cy="310896"/>
          </a:xfrm>
          <a:prstGeom prst="roundRect">
            <a:avLst/>
          </a:prstGeom>
          <a:solidFill>
            <a:srgbClr val="3267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9198864" y="4233672"/>
            <a:ext cx="786384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FFFFFF"/>
                </a:solidFill>
                <a:latin typeface="PingFang SC"/>
              </a:rPr>
              <a:t>应用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858000" y="4663440"/>
            <a:ext cx="786384" cy="310896"/>
          </a:xfrm>
          <a:prstGeom prst="roundRect">
            <a:avLst/>
          </a:prstGeom>
          <a:solidFill>
            <a:srgbClr val="B875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858000" y="4736592"/>
            <a:ext cx="786384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FFFFFF"/>
                </a:solidFill>
                <a:latin typeface="PingFang SC"/>
              </a:rPr>
              <a:t>分析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4736592"/>
            <a:ext cx="182880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>
                <a:solidFill>
                  <a:srgbClr val="646A66"/>
                </a:solidFill>
                <a:latin typeface="PingFang SC"/>
              </a:rPr>
              <a:t>→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028431" y="4663440"/>
            <a:ext cx="786384" cy="310896"/>
          </a:xfrm>
          <a:prstGeom prst="roundRect">
            <a:avLst/>
          </a:prstGeom>
          <a:solidFill>
            <a:srgbClr val="6F4B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8028431" y="4736592"/>
            <a:ext cx="786384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FFFFFF"/>
                </a:solidFill>
                <a:latin typeface="PingFang SC"/>
              </a:rPr>
              <a:t>评价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851392" y="4736592"/>
            <a:ext cx="182880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000" b="1">
                <a:solidFill>
                  <a:srgbClr val="646A66"/>
                </a:solidFill>
                <a:latin typeface="PingFang SC"/>
              </a:rPr>
              <a:t>→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9198864" y="4663440"/>
            <a:ext cx="786384" cy="310896"/>
          </a:xfrm>
          <a:prstGeom prst="round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9198864" y="4736592"/>
            <a:ext cx="786384" cy="1097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FFFFFF"/>
                </a:solidFill>
                <a:latin typeface="PingFang SC"/>
              </a:rPr>
              <a:t>创造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0" y="5321808"/>
            <a:ext cx="384048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D73527"/>
                </a:solidFill>
                <a:latin typeface="PingFang SC"/>
              </a:rPr>
              <a:t>强化认知核 = 强化智能体的认知水平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AGENT HARNESS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13232"/>
            <a:ext cx="6583680" cy="11430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200" b="1">
                <a:solidFill>
                  <a:srgbClr val="151716"/>
                </a:solidFill>
                <a:latin typeface="PingFang SC"/>
              </a:rPr>
              <a:t>关键概念：Agent Harness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61872" y="1444752"/>
            <a:ext cx="8595360" cy="5669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>
                <a:solidFill>
                  <a:srgbClr val="151716"/>
                </a:solidFill>
                <a:latin typeface="PingFang SC"/>
              </a:rPr>
              <a:t>围绕 LLM 或 AI model 构建的双向运行时系统与工程契约：连接模型推理与环境行动，也承载可持久化学习。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389888" y="2029968"/>
            <a:ext cx="2395728" cy="1234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536192" y="2157984"/>
            <a:ext cx="210312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151716"/>
                </a:solidFill>
                <a:latin typeface="PingFang SC"/>
              </a:rPr>
              <a:t>LLM / AI Model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487168"/>
            <a:ext cx="2103120" cy="7040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30" b="0">
                <a:solidFill>
                  <a:srgbClr val="646A66"/>
                </a:solidFill>
                <a:latin typeface="PingFang SC"/>
              </a:rPr>
              <a:t>产生意图、计划、工具调用、解释和中间推理。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718304" y="1847088"/>
            <a:ext cx="2788920" cy="1600200"/>
          </a:xfrm>
          <a:prstGeom prst="roundRect">
            <a:avLst/>
          </a:prstGeom>
          <a:solidFill>
            <a:srgbClr val="ECF7F6"/>
          </a:solidFill>
          <a:ln w="1270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864608" y="1975104"/>
            <a:ext cx="2496312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087F79"/>
                </a:solidFill>
                <a:latin typeface="PingFang SC"/>
              </a:rPr>
              <a:t>Agent Harness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64608" y="2304288"/>
            <a:ext cx="2496312" cy="10698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20" b="0">
                <a:solidFill>
                  <a:srgbClr val="646A66"/>
                </a:solidFill>
                <a:latin typeface="PingFang SC"/>
              </a:rPr>
              <a:t>把模型输出转为可执行动作；把环境、工具、人类与验证器反馈整理为可继续推理的观察信号。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485632" y="2029968"/>
            <a:ext cx="2395728" cy="12344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8631936" y="2157984"/>
            <a:ext cx="210312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151716"/>
                </a:solidFill>
                <a:latin typeface="PingFang SC"/>
              </a:rPr>
              <a:t>External Environment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31936" y="2487168"/>
            <a:ext cx="2103120" cy="70408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30" b="0">
                <a:solidFill>
                  <a:srgbClr val="646A66"/>
                </a:solidFill>
                <a:latin typeface="PingFang SC"/>
              </a:rPr>
              <a:t>真实任务、工具、人类专家、验证器、系统状态与外部资源。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60520" y="2542032"/>
            <a:ext cx="219456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D73527"/>
                </a:solidFill>
                <a:latin typeface="PingFang SC"/>
              </a:rPr>
              <a:t>→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18704" y="2542032"/>
            <a:ext cx="219456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087F79"/>
                </a:solidFill>
                <a:latin typeface="PingFang SC"/>
              </a:rPr>
              <a:t>→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261872" y="4279392"/>
            <a:ext cx="2176272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1408175" y="4407407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运行时职责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08175" y="4736592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60" b="0">
                <a:solidFill>
                  <a:srgbClr val="646A66"/>
                </a:solidFill>
                <a:latin typeface="PingFang SC"/>
              </a:rPr>
              <a:t>输入处理、上下文组装、工具调用、错误处理、观测与恢复。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749039" y="4279392"/>
            <a:ext cx="2176272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3895344" y="4407407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治理职责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95344" y="4736592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60" b="0">
                <a:solidFill>
                  <a:srgbClr val="646A66"/>
                </a:solidFill>
                <a:latin typeface="PingFang SC"/>
              </a:rPr>
              <a:t>安全约束、验证、反馈归一化、过程可检查与行为可恢复。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36208" y="4279392"/>
            <a:ext cx="2176272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382512" y="4407407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学习载体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82512" y="4736592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60" b="0">
                <a:solidFill>
                  <a:srgbClr val="646A66"/>
                </a:solidFill>
                <a:latin typeface="PingFang SC"/>
              </a:rPr>
              <a:t>state、workflow graph、memory、经验库、工具策略和质量标准。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723376" y="4279392"/>
            <a:ext cx="2176272" cy="84124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869680" y="4407407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TLM 意义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869680" y="4736592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60" b="0">
                <a:solidFill>
                  <a:srgbClr val="646A66"/>
                </a:solidFill>
                <a:latin typeface="PingFang SC"/>
              </a:rPr>
              <a:t>让反馈被压缩、验证、泛化并沉淀为可复用经验。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LEARNING PARADIGM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13232"/>
            <a:ext cx="8412480" cy="11430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00" b="1">
                <a:solidFill>
                  <a:srgbClr val="151716"/>
                </a:solidFill>
                <a:latin typeface="PingFang SC"/>
              </a:rPr>
              <a:t>TLM 学习范式：从样本选择到能力边界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61872" y="1444752"/>
            <a:ext cx="8778240" cy="5669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>
                <a:solidFill>
                  <a:srgbClr val="151716"/>
                </a:solidFill>
                <a:latin typeface="PingFang SC"/>
              </a:rPr>
              <a:t>TLM 借鉴在线主动学习，但主动性的对象不再是“哪个样本值得标注”，而是“智能体哪里不会、应该向谁求助”。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261872" y="2121408"/>
            <a:ext cx="4754880" cy="135331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408175" y="2249424"/>
            <a:ext cx="4462272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151716"/>
                </a:solidFill>
                <a:latin typeface="PingFang SC"/>
              </a:rPr>
              <a:t>在线主动学习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8175" y="2578608"/>
            <a:ext cx="4462272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646A66"/>
                </a:solidFill>
                <a:latin typeface="PingFang SC"/>
              </a:rPr>
              <a:t>核心问题：哪些样本最值得被标注？
面向流式数据，模型判断新样本是否具有学习价值或不确定性，再请求标签。 [11]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2121408"/>
            <a:ext cx="4754880" cy="1353312"/>
          </a:xfrm>
          <a:prstGeom prst="roundRect">
            <a:avLst/>
          </a:prstGeom>
          <a:solidFill>
            <a:srgbClr val="FFF0EE"/>
          </a:solidFill>
          <a:ln w="1270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547104" y="2249424"/>
            <a:ext cx="4462272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D73527"/>
                </a:solidFill>
                <a:latin typeface="PingFang SC"/>
              </a:rPr>
              <a:t>TLM 的主动学习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47104" y="2578608"/>
            <a:ext cx="4462272" cy="8229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646A66"/>
                </a:solidFill>
                <a:latin typeface="PingFang SC"/>
              </a:rPr>
              <a:t>核心问题：智能体如何识别自身能力边界，并针对知识缺口主动获取反馈？
面向真实任务，主动调用专家、工具、验证器或环境观察。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261872" y="4224528"/>
            <a:ext cx="1572768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408175" y="4352544"/>
            <a:ext cx="128016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1">
                <a:solidFill>
                  <a:srgbClr val="151716"/>
                </a:solidFill>
                <a:latin typeface="PingFang SC"/>
              </a:rPr>
              <a:t>执行任务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08175" y="4681728"/>
            <a:ext cx="1280160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30" b="0">
                <a:solidFill>
                  <a:srgbClr val="646A66"/>
                </a:solidFill>
                <a:latin typeface="PingFang SC"/>
              </a:rPr>
              <a:t>真实环境中行动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71216" y="4425696"/>
            <a:ext cx="219456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D73527"/>
                </a:solidFill>
                <a:latin typeface="PingFang SC"/>
              </a:rPr>
              <a:t>→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227832" y="4224528"/>
            <a:ext cx="1572768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3374136" y="4352544"/>
            <a:ext cx="128016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1">
                <a:solidFill>
                  <a:srgbClr val="151716"/>
                </a:solidFill>
                <a:latin typeface="PingFang SC"/>
              </a:rPr>
              <a:t>暴露不确定性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74136" y="4681728"/>
            <a:ext cx="1280160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30" b="0">
                <a:solidFill>
                  <a:srgbClr val="646A66"/>
                </a:solidFill>
                <a:latin typeface="PingFang SC"/>
              </a:rPr>
              <a:t>发现不会与高风险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37176" y="4425696"/>
            <a:ext cx="219456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D73527"/>
                </a:solidFill>
                <a:latin typeface="PingFang SC"/>
              </a:rPr>
              <a:t>→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193792" y="4224528"/>
            <a:ext cx="1572768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340096" y="4352544"/>
            <a:ext cx="128016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1">
                <a:solidFill>
                  <a:srgbClr val="151716"/>
                </a:solidFill>
                <a:latin typeface="PingFang SC"/>
              </a:rPr>
              <a:t>主动求助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40096" y="4681728"/>
            <a:ext cx="1280160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30" b="0">
                <a:solidFill>
                  <a:srgbClr val="646A66"/>
                </a:solidFill>
                <a:latin typeface="PingFang SC"/>
              </a:rPr>
              <a:t>专家/工具/验证器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03136" y="4425696"/>
            <a:ext cx="219456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D73527"/>
                </a:solidFill>
                <a:latin typeface="PingFang SC"/>
              </a:rPr>
              <a:t>→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159751" y="4224528"/>
            <a:ext cx="1572768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306055" y="4352544"/>
            <a:ext cx="128016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1">
                <a:solidFill>
                  <a:srgbClr val="151716"/>
                </a:solidFill>
                <a:latin typeface="PingFang SC"/>
              </a:rPr>
              <a:t>吸收沉淀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06055" y="4681728"/>
            <a:ext cx="1280160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30" b="0">
                <a:solidFill>
                  <a:srgbClr val="646A66"/>
                </a:solidFill>
                <a:latin typeface="PingFang SC"/>
              </a:rPr>
              <a:t>记忆/策略/标准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69096" y="4425696"/>
            <a:ext cx="219456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D73527"/>
                </a:solidFill>
                <a:latin typeface="PingFang SC"/>
              </a:rPr>
              <a:t>→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9125712" y="4224528"/>
            <a:ext cx="1572768" cy="685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9272016" y="4352544"/>
            <a:ext cx="1280160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150" b="1">
                <a:solidFill>
                  <a:srgbClr val="151716"/>
                </a:solidFill>
                <a:latin typeface="PingFang SC"/>
              </a:rPr>
              <a:t>认知提升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72016" y="4681728"/>
            <a:ext cx="1280160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30" b="0">
                <a:solidFill>
                  <a:srgbClr val="646A66"/>
                </a:solidFill>
                <a:latin typeface="PingFang SC"/>
              </a:rPr>
              <a:t>下一轮更可靠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TECHNICAL 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13232"/>
            <a:ext cx="8961120" cy="114300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3100" b="1">
                <a:solidFill>
                  <a:srgbClr val="151716"/>
                </a:solidFill>
                <a:latin typeface="PingFang SC"/>
              </a:rPr>
              <a:t>技术命题总题：让智能体在真实任务中持续学习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61872" y="1499616"/>
            <a:ext cx="8961120" cy="5669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>
                <a:solidFill>
                  <a:srgbClr val="151716"/>
                </a:solidFill>
                <a:latin typeface="PingFang SC"/>
              </a:rPr>
              <a:t>围绕学习系统的八个维度，TLM 的研究重点不是单点模块优化，而是构建长期运行、主动求助、吸收反馈、沉淀经验并强化认知核的完整系统。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1872" y="2121408"/>
            <a:ext cx="9893808" cy="74980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261872" y="2121408"/>
            <a:ext cx="64008" cy="749808"/>
          </a:xfrm>
          <a:prstGeom prst="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481328" y="2322576"/>
            <a:ext cx="9509760" cy="43891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00" b="0">
                <a:solidFill>
                  <a:srgbClr val="151716"/>
                </a:solidFill>
                <a:latin typeface="PingFang SC"/>
              </a:rPr>
              <a:t>核心问题：如何让智能体在动态真实环境中持续执行长程任务，并通过任务实践、反馈吸收和经验沉淀不断强化认知核、提升认知水平？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261872" y="3328416"/>
            <a:ext cx="2176272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408175" y="3456432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1">
                <a:solidFill>
                  <a:srgbClr val="D73527"/>
                </a:solidFill>
                <a:latin typeface="PingFang SC"/>
              </a:rPr>
              <a:t>01 任务/目标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08175" y="3785616"/>
            <a:ext cx="1883664" cy="128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" b="0">
                <a:solidFill>
                  <a:srgbClr val="646A66"/>
                </a:solidFill>
                <a:latin typeface="PingFang SC"/>
              </a:rPr>
              <a:t>定义并度量认知核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08176" y="3703320"/>
            <a:ext cx="1883664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定义并度量认知核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749039" y="3328416"/>
            <a:ext cx="2176272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3895344" y="3456432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1">
                <a:solidFill>
                  <a:srgbClr val="D73527"/>
                </a:solidFill>
                <a:latin typeface="PingFang SC"/>
              </a:rPr>
              <a:t>02 环境/经验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95344" y="3785616"/>
            <a:ext cx="1883664" cy="128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" b="0">
                <a:solidFill>
                  <a:srgbClr val="646A66"/>
                </a:solidFill>
                <a:latin typeface="PingFang SC"/>
              </a:rPr>
              <a:t>构建动态真实环境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95344" y="3703320"/>
            <a:ext cx="1883664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构建动态真实环境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36208" y="3328416"/>
            <a:ext cx="2176272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382512" y="3456432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1">
                <a:solidFill>
                  <a:srgbClr val="D73527"/>
                </a:solidFill>
                <a:latin typeface="PingFang SC"/>
              </a:rPr>
              <a:t>03 学习主体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82512" y="3785616"/>
            <a:ext cx="1883664" cy="128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" b="0">
                <a:solidFill>
                  <a:srgbClr val="646A66"/>
                </a:solidFill>
                <a:latin typeface="PingFang SC"/>
              </a:rPr>
              <a:t>支撑永续执行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82512" y="3703320"/>
            <a:ext cx="1883664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支撑永续执行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723376" y="3328416"/>
            <a:ext cx="2176272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869680" y="3456432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1">
                <a:solidFill>
                  <a:srgbClr val="D73527"/>
                </a:solidFill>
                <a:latin typeface="PingFang SC"/>
              </a:rPr>
              <a:t>04 学习载体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869680" y="3785616"/>
            <a:ext cx="1883664" cy="128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" b="0">
                <a:solidFill>
                  <a:srgbClr val="646A66"/>
                </a:solidFill>
                <a:latin typeface="PingFang SC"/>
              </a:rPr>
              <a:t>设计持久化 harness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69680" y="3703320"/>
            <a:ext cx="1883664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设计持久化 harness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261872" y="4261104"/>
            <a:ext cx="2176272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1408175" y="4389120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1">
                <a:solidFill>
                  <a:srgbClr val="D73527"/>
                </a:solidFill>
                <a:latin typeface="PingFang SC"/>
              </a:rPr>
              <a:t>05 学习范式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08175" y="4718304"/>
            <a:ext cx="1883664" cy="128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" b="0">
                <a:solidFill>
                  <a:srgbClr val="646A66"/>
                </a:solidFill>
                <a:latin typeface="PingFang SC"/>
              </a:rPr>
              <a:t>诊断能力边界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08176" y="4636008"/>
            <a:ext cx="1883664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诊断能力边界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749039" y="4261104"/>
            <a:ext cx="2176272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3895344" y="4389120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1">
                <a:solidFill>
                  <a:srgbClr val="D73527"/>
                </a:solidFill>
                <a:latin typeface="PingFang SC"/>
              </a:rPr>
              <a:t>06 反馈信号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95344" y="4718304"/>
            <a:ext cx="1883664" cy="128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" b="0">
                <a:solidFill>
                  <a:srgbClr val="646A66"/>
                </a:solidFill>
                <a:latin typeface="PingFang SC"/>
              </a:rPr>
              <a:t>文本反馈驱动更新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895344" y="4636008"/>
            <a:ext cx="1883664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文本反馈驱动更新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36208" y="4261104"/>
            <a:ext cx="2176272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6382512" y="4389120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1">
                <a:solidFill>
                  <a:srgbClr val="D73527"/>
                </a:solidFill>
                <a:latin typeface="PingFang SC"/>
              </a:rPr>
              <a:t>07 更新机制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82512" y="4718304"/>
            <a:ext cx="1883664" cy="128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" b="0">
                <a:solidFill>
                  <a:srgbClr val="646A66"/>
                </a:solidFill>
                <a:latin typeface="PingFang SC"/>
              </a:rPr>
              <a:t>探索 scaling law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382512" y="4636008"/>
            <a:ext cx="1883664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探索 scaling law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8723376" y="4261104"/>
            <a:ext cx="2176272" cy="6583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8869680" y="4389120"/>
            <a:ext cx="1883664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1">
                <a:solidFill>
                  <a:srgbClr val="D73527"/>
                </a:solidFill>
                <a:latin typeface="PingFang SC"/>
              </a:rPr>
              <a:t>08 性能标准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869680" y="4718304"/>
            <a:ext cx="1883664" cy="12801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0" b="0">
                <a:solidFill>
                  <a:srgbClr val="646A66"/>
                </a:solidFill>
                <a:latin typeface="PingFang SC"/>
              </a:rPr>
              <a:t>建立长期评估体系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869680" y="4636008"/>
            <a:ext cx="1883664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51716"/>
                </a:solidFill>
                <a:latin typeface="PingFang SC"/>
              </a:rPr>
              <a:t>建立长期评估体系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07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PROPOSITION 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86384"/>
            <a:ext cx="5074920" cy="16276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1">
                <a:solidFill>
                  <a:srgbClr val="151716"/>
                </a:solidFill>
                <a:latin typeface="PingFang SC"/>
              </a:rPr>
              <a:t>任务/目标：定义并度量智能体的认知核与认知水平提升</a:t>
            </a:r>
          </a:p>
        </p:txBody>
      </p:sp>
      <p:sp>
        <p:nvSpPr>
          <p:cNvPr id="6" name="Rectangle 5"/>
          <p:cNvSpPr/>
          <p:nvPr/>
        </p:nvSpPr>
        <p:spPr>
          <a:xfrm>
            <a:off x="1261872" y="2788920"/>
            <a:ext cx="4892040" cy="11704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261872" y="2788920"/>
            <a:ext cx="64008" cy="1170432"/>
          </a:xfrm>
          <a:prstGeom prst="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481328" y="2990088"/>
            <a:ext cx="4507992" cy="8595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>
                <a:solidFill>
                  <a:srgbClr val="151716"/>
                </a:solidFill>
                <a:latin typeface="PingFang SC"/>
              </a:rPr>
              <a:t>TLM 的目标不是单次任务表现提升，而是通过持续学习形成更高水平的理解、推理、判断和创造能力。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261872" y="4133087"/>
            <a:ext cx="1078992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261872" y="4206240"/>
            <a:ext cx="1078992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大模型内部机制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450591" y="4133087"/>
            <a:ext cx="868680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450591" y="4206240"/>
            <a:ext cx="868680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认知核定义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428999" y="4133087"/>
            <a:ext cx="1024128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428999" y="4206240"/>
            <a:ext cx="102412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认知水平指标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995160" y="932688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141464" y="1060704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D73527"/>
                </a:solidFill>
                <a:latin typeface="PingFang SC"/>
              </a:rPr>
              <a:t>定义认知核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41464" y="1389888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明确其在模型能力、工具使用、记忆调用、策略选择和任务产出中的表现。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793992" y="1115568"/>
            <a:ext cx="347472" cy="347472"/>
          </a:xfrm>
          <a:prstGeom prst="round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793992" y="1188720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1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995160" y="1956816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141464" y="2084832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087F79"/>
                </a:solidFill>
                <a:latin typeface="PingFang SC"/>
              </a:rPr>
              <a:t>建立可观测指标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41464" y="2414016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用产物质量、问题分解、判断可靠性、迁移能力和创造性输出衡量提升。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793992" y="2139696"/>
            <a:ext cx="347472" cy="347472"/>
          </a:xfrm>
          <a:prstGeom prst="roundRect">
            <a:avLst/>
          </a:prstGeom>
          <a:solidFill>
            <a:srgbClr val="087F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793992" y="2212848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2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995160" y="2980944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141464" y="3108960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3267A8"/>
                </a:solidFill>
                <a:latin typeface="PingFang SC"/>
              </a:rPr>
              <a:t>连接任务目标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41464" y="3438144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让长程任务不仅产出结果，也成为认知核强化的测量场。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793992" y="3163824"/>
            <a:ext cx="347472" cy="347472"/>
          </a:xfrm>
          <a:prstGeom prst="roundRect">
            <a:avLst/>
          </a:prstGeom>
          <a:solidFill>
            <a:srgbClr val="3267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793992" y="3236976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3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995160" y="4005072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7141464" y="4133088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B87503"/>
                </a:solidFill>
                <a:latin typeface="PingFang SC"/>
              </a:rPr>
              <a:t>对齐更高认知水平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41464" y="4462272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从识记、理解走向分析、评价和创造。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793992" y="4187952"/>
            <a:ext cx="347472" cy="347472"/>
          </a:xfrm>
          <a:prstGeom prst="roundRect">
            <a:avLst/>
          </a:prstGeom>
          <a:solidFill>
            <a:srgbClr val="B875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6793992" y="4261104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08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PROPOSITION 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86384"/>
            <a:ext cx="5074920" cy="16276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1">
                <a:solidFill>
                  <a:srgbClr val="151716"/>
                </a:solidFill>
                <a:latin typeface="PingFang SC"/>
              </a:rPr>
              <a:t>环境/经验来源：构建连接真实世界的动态任务环境</a:t>
            </a:r>
          </a:p>
        </p:txBody>
      </p:sp>
      <p:sp>
        <p:nvSpPr>
          <p:cNvPr id="6" name="Rectangle 5"/>
          <p:cNvSpPr/>
          <p:nvPr/>
        </p:nvSpPr>
        <p:spPr>
          <a:xfrm>
            <a:off x="1261872" y="2788920"/>
            <a:ext cx="4892040" cy="11704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261872" y="2788920"/>
            <a:ext cx="64008" cy="1170432"/>
          </a:xfrm>
          <a:prstGeom prst="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481328" y="2990088"/>
            <a:ext cx="4507992" cy="8595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>
                <a:solidFill>
                  <a:srgbClr val="151716"/>
                </a:solidFill>
                <a:latin typeface="PingFang SC"/>
              </a:rPr>
              <a:t>TLM 需要在持续变化的真实环境中获得经验，而不是只在静态数据集或封闭 benchmark 上学习。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261872" y="4133087"/>
            <a:ext cx="1060704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261872" y="4206240"/>
            <a:ext cx="1060704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动态真实环境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432303" y="4133087"/>
            <a:ext cx="658368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432303" y="4206240"/>
            <a:ext cx="65836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可交互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200399" y="4133087"/>
            <a:ext cx="658368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00399" y="4206240"/>
            <a:ext cx="65836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可追踪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968496" y="4133087"/>
            <a:ext cx="658368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968496" y="4206240"/>
            <a:ext cx="65836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可评估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995160" y="1051560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141464" y="1216151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D73527"/>
                </a:solidFill>
                <a:latin typeface="PingFang SC"/>
              </a:rPr>
              <a:t>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41464" y="1618488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Research：从问题定义到研究产物。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458200" y="1051560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604504" y="1216151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087F79"/>
                </a:solidFill>
                <a:latin typeface="PingFang SC"/>
              </a:rPr>
              <a:t>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04504" y="1618488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Investing：从信息流到长期判断。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921240" y="1051560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10067544" y="1216151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3267A8"/>
                </a:solidFill>
                <a:latin typeface="PingFang SC"/>
              </a:rPr>
              <a:t>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067544" y="1618488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Sales：从客户反馈到策略迭代。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995160" y="2340864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7141464" y="2505456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B87503"/>
                </a:solidFill>
                <a:latin typeface="PingFang SC"/>
              </a:rPr>
              <a:t>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41464" y="2907792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环境反馈、工具返回与专家知识。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458200" y="2340864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8604504" y="2505456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6F4BA1"/>
                </a:solidFill>
                <a:latin typeface="PingFang SC"/>
              </a:rPr>
              <a:t>Q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04504" y="2907792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产物质量随认知水平提升。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9921240" y="2340864"/>
            <a:ext cx="1298448" cy="98755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10067544" y="2505456"/>
            <a:ext cx="1005839" cy="292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900" b="1">
                <a:solidFill>
                  <a:srgbClr val="3F7F45"/>
                </a:solidFill>
                <a:latin typeface="PingFang SC"/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067544" y="2907792"/>
            <a:ext cx="1005839" cy="32918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50" b="0">
                <a:solidFill>
                  <a:srgbClr val="646A66"/>
                </a:solidFill>
                <a:latin typeface="PingFang SC"/>
              </a:rPr>
              <a:t>可交互、可追踪、可评估。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60120" cy="6858000"/>
          </a:xfrm>
          <a:prstGeom prst="rect">
            <a:avLst/>
          </a:prstGeom>
          <a:solidFill>
            <a:srgbClr val="1418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10312" y="301752"/>
            <a:ext cx="530352" cy="21945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PingFang SC"/>
              </a:rPr>
              <a:t>PAGE 09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61872" y="438912"/>
            <a:ext cx="4023360" cy="20116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850" b="1">
                <a:solidFill>
                  <a:srgbClr val="087F79"/>
                </a:solidFill>
                <a:latin typeface="PingFang SC"/>
              </a:rPr>
              <a:t>PROPOSITION 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786384"/>
            <a:ext cx="5074920" cy="16276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400" b="1">
                <a:solidFill>
                  <a:srgbClr val="151716"/>
                </a:solidFill>
                <a:latin typeface="PingFang SC"/>
              </a:rPr>
              <a:t>学习主体：支撑永续执行与 lifelong learning 的智能体机制</a:t>
            </a:r>
          </a:p>
        </p:txBody>
      </p:sp>
      <p:sp>
        <p:nvSpPr>
          <p:cNvPr id="6" name="Rectangle 5"/>
          <p:cNvSpPr/>
          <p:nvPr/>
        </p:nvSpPr>
        <p:spPr>
          <a:xfrm>
            <a:off x="1261872" y="2788920"/>
            <a:ext cx="4892040" cy="11704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1261872" y="2788920"/>
            <a:ext cx="64008" cy="1170432"/>
          </a:xfrm>
          <a:prstGeom prst="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481328" y="2990088"/>
            <a:ext cx="4507992" cy="8595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450" b="0">
                <a:solidFill>
                  <a:srgbClr val="151716"/>
                </a:solidFill>
                <a:latin typeface="PingFang SC"/>
              </a:rPr>
              <a:t>TLM 既要执行长程任务，又要在长期运行中持续学习，因此学习主体必须具备高效的 context management 能力。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261872" y="4133087"/>
            <a:ext cx="713232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261872" y="4206240"/>
            <a:ext cx="713232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永续执行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84831" y="4133087"/>
            <a:ext cx="1298448" cy="329184"/>
          </a:xfrm>
          <a:prstGeom prst="roundRect">
            <a:avLst/>
          </a:prstGeom>
          <a:solidFill>
            <a:srgbClr val="FFF0EE"/>
          </a:solidFill>
          <a:ln w="10160">
            <a:solidFill>
              <a:srgbClr val="D735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084831" y="4206240"/>
            <a:ext cx="1298448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D73527"/>
                </a:solidFill>
                <a:latin typeface="PingFang SC"/>
              </a:rPr>
              <a:t>long-horizon tasks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493008" y="4133087"/>
            <a:ext cx="1417320" cy="329184"/>
          </a:xfrm>
          <a:prstGeom prst="roundRect">
            <a:avLst/>
          </a:prstGeom>
          <a:solidFill>
            <a:srgbClr val="ECF7F6"/>
          </a:solidFill>
          <a:ln w="10160">
            <a:solidFill>
              <a:srgbClr val="087F7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493008" y="4206240"/>
            <a:ext cx="1417320" cy="15544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50" b="1">
                <a:solidFill>
                  <a:srgbClr val="087F79"/>
                </a:solidFill>
                <a:latin typeface="PingFang SC"/>
              </a:rPr>
              <a:t>context management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995160" y="932688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7141464" y="1060704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D73527"/>
                </a:solidFill>
                <a:latin typeface="PingFang SC"/>
              </a:rPr>
              <a:t>上下文压缩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41464" y="1389888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把长程历史转化为可用摘要，减少无效上下文占用。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793992" y="1115568"/>
            <a:ext cx="347472" cy="347472"/>
          </a:xfrm>
          <a:prstGeom prst="roundRect">
            <a:avLst/>
          </a:prstGeom>
          <a:solidFill>
            <a:srgbClr val="D73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793992" y="1188720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1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995160" y="1956816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141464" y="2084832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087F79"/>
                </a:solidFill>
                <a:latin typeface="PingFang SC"/>
              </a:rPr>
              <a:t>状态保持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41464" y="2414016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维护任务目标、执行轨迹、当前假设、约束与待验证问题。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793992" y="2139696"/>
            <a:ext cx="347472" cy="347472"/>
          </a:xfrm>
          <a:prstGeom prst="roundRect">
            <a:avLst/>
          </a:prstGeom>
          <a:solidFill>
            <a:srgbClr val="087F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6793992" y="2212848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2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995160" y="2980944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141464" y="3108960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3267A8"/>
                </a:solidFill>
                <a:latin typeface="PingFang SC"/>
              </a:rPr>
              <a:t>经验选择性注入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41464" y="3438144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根据当前任务阶段检索相关记忆，而不是盲目堆叠历史。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793992" y="3163824"/>
            <a:ext cx="347472" cy="347472"/>
          </a:xfrm>
          <a:prstGeom prst="roundRect">
            <a:avLst/>
          </a:prstGeom>
          <a:solidFill>
            <a:srgbClr val="3267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793992" y="3236976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3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995160" y="4005072"/>
            <a:ext cx="4160520" cy="93268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9DDD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7141464" y="4133088"/>
            <a:ext cx="3867911" cy="3108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240" b="1">
                <a:solidFill>
                  <a:srgbClr val="B87503"/>
                </a:solidFill>
                <a:latin typeface="PingFang SC"/>
              </a:rPr>
              <a:t>漂移与一致性控制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41464" y="4462272"/>
            <a:ext cx="3867911" cy="4023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1019" b="0">
                <a:solidFill>
                  <a:srgbClr val="646A66"/>
                </a:solidFill>
                <a:latin typeface="PingFang SC"/>
              </a:rPr>
              <a:t>避免目标偏移、标准漂移和自我更新失真。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793992" y="4187952"/>
            <a:ext cx="347472" cy="347472"/>
          </a:xfrm>
          <a:prstGeom prst="roundRect">
            <a:avLst/>
          </a:prstGeom>
          <a:solidFill>
            <a:srgbClr val="B8750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6793992" y="4261104"/>
            <a:ext cx="347472" cy="14630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1">
                <a:solidFill>
                  <a:srgbClr val="FFFFFF"/>
                </a:solidFill>
                <a:latin typeface="PingFang SC"/>
              </a:rPr>
              <a:t>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1033</Words>
  <Application>Microsoft Macintosh PowerPoint</Application>
  <PresentationFormat>宽屏</PresentationFormat>
  <Paragraphs>302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8" baseType="lpstr">
      <vt:lpstr>PingFang SC</vt:lpstr>
      <vt:lpstr>Arial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HuangJing</cp:lastModifiedBy>
  <cp:revision>6</cp:revision>
  <dcterms:created xsi:type="dcterms:W3CDTF">2013-01-27T09:14:16Z</dcterms:created>
  <dcterms:modified xsi:type="dcterms:W3CDTF">2026-05-17T13:12:23Z</dcterms:modified>
  <cp:category/>
</cp:coreProperties>
</file>